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  <p:sldMasterId id="2147483678" r:id="rId4"/>
    <p:sldMasterId id="2147483690" r:id="rId5"/>
  </p:sldMasterIdLst>
  <p:notesMasterIdLst>
    <p:notesMasterId r:id="rId17"/>
  </p:notesMasterIdLst>
  <p:sldIdLst>
    <p:sldId id="262" r:id="rId6"/>
    <p:sldId id="353" r:id="rId7"/>
    <p:sldId id="358" r:id="rId8"/>
    <p:sldId id="360" r:id="rId9"/>
    <p:sldId id="359" r:id="rId10"/>
    <p:sldId id="362" r:id="rId11"/>
    <p:sldId id="361" r:id="rId12"/>
    <p:sldId id="367" r:id="rId13"/>
    <p:sldId id="363" r:id="rId14"/>
    <p:sldId id="364" r:id="rId15"/>
    <p:sldId id="365" r:id="rId16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7" userDrawn="1">
          <p15:clr>
            <a:srgbClr val="A4A3A4"/>
          </p15:clr>
        </p15:guide>
        <p15:guide id="2" pos="28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2" autoAdjust="0"/>
    <p:restoredTop sz="95561" autoAdjust="0"/>
  </p:normalViewPr>
  <p:slideViewPr>
    <p:cSldViewPr>
      <p:cViewPr>
        <p:scale>
          <a:sx n="80" d="100"/>
          <a:sy n="80" d="100"/>
        </p:scale>
        <p:origin x="-1120" y="-172"/>
      </p:cViewPr>
      <p:guideLst>
        <p:guide orient="horz" pos="1577"/>
        <p:guide pos="28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DDCB1-8B15-4FC6-8B6F-83F293A663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3D30E-21FB-458E-AE2F-9A996372B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03504" y="4890195"/>
            <a:ext cx="2133600" cy="219838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r>
              <a:rPr lang="en-US" altLang="zh-CN" dirty="0" smtClean="0">
                <a:solidFill>
                  <a:prstClr val="black"/>
                </a:solidFill>
              </a:rPr>
              <a:t>/11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7" y="35369"/>
            <a:ext cx="18843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5143500"/>
          </a:xfrm>
          <a:prstGeom prst="rect">
            <a:avLst/>
          </a:prstGeom>
        </p:spPr>
      </p:pic>
      <p:sp>
        <p:nvSpPr>
          <p:cNvPr id="5" name="TextBox 7"/>
          <p:cNvSpPr txBox="1"/>
          <p:nvPr userDrawn="1"/>
        </p:nvSpPr>
        <p:spPr>
          <a:xfrm>
            <a:off x="4139953" y="303498"/>
            <a:ext cx="3071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PAGE  </a:t>
            </a:r>
            <a:fld id="{771EB247-4889-418C-9D0C-100BAA18127C}" type="slidenum">
              <a:rPr lang="zh-CN" altLang="en-US" sz="1350" i="1" dirty="0" smtClean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</a:fld>
            <a:r>
              <a:rPr lang="en-US" altLang="zh-CN" sz="1350" i="1" dirty="0" smtClean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/25</a:t>
            </a:r>
            <a:endParaRPr lang="zh-CN" altLang="en-US" sz="900" i="1" dirty="0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95157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84355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726-1ACF-40F0-8038-DD7ADB8DCE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03F-CA1E-4610-9021-18850B1C83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726-1ACF-40F0-8038-DD7ADB8DCE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03F-CA1E-4610-9021-18850B1C83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726-1ACF-40F0-8038-DD7ADB8DCE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03F-CA1E-4610-9021-18850B1C83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03504" y="4890195"/>
            <a:ext cx="2133600" cy="219838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r>
              <a:rPr lang="en-US" altLang="zh-CN" dirty="0" smtClean="0">
                <a:solidFill>
                  <a:prstClr val="black"/>
                </a:solidFill>
              </a:rPr>
              <a:t>/11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726-1ACF-40F0-8038-DD7ADB8DCE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03F-CA1E-4610-9021-18850B1C83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726-1ACF-40F0-8038-DD7ADB8DCE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03F-CA1E-4610-9021-18850B1C83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726-1ACF-40F0-8038-DD7ADB8DCE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03F-CA1E-4610-9021-18850B1C83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726-1ACF-40F0-8038-DD7ADB8DCE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03F-CA1E-4610-9021-18850B1C83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726-1ACF-40F0-8038-DD7ADB8DCE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03F-CA1E-4610-9021-18850B1C83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726-1ACF-40F0-8038-DD7ADB8DCE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03F-CA1E-4610-9021-18850B1C83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726-1ACF-40F0-8038-DD7ADB8DCE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03F-CA1E-4610-9021-18850B1C83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726-1ACF-40F0-8038-DD7ADB8DCE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03F-CA1E-4610-9021-18850B1C83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C726-1ACF-40F0-8038-DD7ADB8DCE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03F-CA1E-4610-9021-18850B1C83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AE6-8000-4544-BC91-CC70DF45BB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DC8-9AE8-4DB2-B474-7A501AB485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283718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014562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AE6-8000-4544-BC91-CC70DF45BB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DC8-9AE8-4DB2-B474-7A501AB485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AE6-8000-4544-BC91-CC70DF45BB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DC8-9AE8-4DB2-B474-7A501AB485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AE6-8000-4544-BC91-CC70DF45BB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DC8-9AE8-4DB2-B474-7A501AB485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AE6-8000-4544-BC91-CC70DF45BB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DC8-9AE8-4DB2-B474-7A501AB485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AE6-8000-4544-BC91-CC70DF45BB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DC8-9AE8-4DB2-B474-7A501AB485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AE6-8000-4544-BC91-CC70DF45BB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DC8-9AE8-4DB2-B474-7A501AB485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AE6-8000-4544-BC91-CC70DF45BB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DC8-9AE8-4DB2-B474-7A501AB485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AE6-8000-4544-BC91-CC70DF45BB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DC8-9AE8-4DB2-B474-7A501AB485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AE6-8000-4544-BC91-CC70DF45BB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DC8-9AE8-4DB2-B474-7A501AB485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AE6-8000-4544-BC91-CC70DF45BB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3DC8-9AE8-4DB2-B474-7A501AB485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1092-C292-4F75-B7E4-8A85DD5CA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B91A-849C-4E1A-A75E-0628376010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1092-C292-4F75-B7E4-8A85DD5CA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B91A-849C-4E1A-A75E-0628376010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1092-C292-4F75-B7E4-8A85DD5CA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B91A-849C-4E1A-A75E-0628376010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1092-C292-4F75-B7E4-8A85DD5CA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B91A-849C-4E1A-A75E-0628376010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1092-C292-4F75-B7E4-8A85DD5CA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B91A-849C-4E1A-A75E-0628376010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1092-C292-4F75-B7E4-8A85DD5CA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B91A-849C-4E1A-A75E-0628376010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1092-C292-4F75-B7E4-8A85DD5CA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B91A-849C-4E1A-A75E-0628376010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1092-C292-4F75-B7E4-8A85DD5CA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B91A-849C-4E1A-A75E-0628376010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1092-C292-4F75-B7E4-8A85DD5CA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B91A-849C-4E1A-A75E-0628376010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1092-C292-4F75-B7E4-8A85DD5CA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B91A-849C-4E1A-A75E-0628376010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522096" y="4767263"/>
            <a:ext cx="586408" cy="273844"/>
          </a:xfrm>
          <a:prstGeom prst="rect">
            <a:avLst/>
          </a:prstGeom>
        </p:spPr>
        <p:txBody>
          <a:bodyPr/>
          <a:lstStyle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1092-C292-4F75-B7E4-8A85DD5CA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B91A-849C-4E1A-A75E-0628376010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4767263"/>
            <a:ext cx="611560" cy="273844"/>
          </a:xfrm>
          <a:prstGeom prst="rect">
            <a:avLst/>
          </a:prstGeom>
        </p:spPr>
        <p:txBody>
          <a:bodyPr/>
          <a:lstStyle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image" Target="../media/image4.png"/><Relationship Id="rId17" Type="http://schemas.openxmlformats.org/officeDocument/2006/relationships/image" Target="../media/image3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46" y="21372"/>
            <a:ext cx="14446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08" y="35369"/>
            <a:ext cx="18843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7C726-1ACF-40F0-8038-DD7ADB8DCE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2703F-CA1E-4610-9021-18850B1C834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6AE6-8000-4544-BC91-CC70DF45BB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3DC8-9AE8-4DB2-B474-7A501AB4855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1092-C292-4F75-B7E4-8A85DD5CA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B91A-849C-4E1A-A75E-0628376010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275606"/>
            <a:ext cx="7772400" cy="756084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战</a:t>
            </a:r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力提升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17413" y="1496034"/>
            <a:ext cx="52832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3163" tIns="51581" rIns="103163" bIns="51581" anchor="ctr"/>
          <a:lstStyle/>
          <a:p>
            <a:endParaRPr lang="zh-CN" altLang="en-US" sz="2800" dirty="0">
              <a:latin typeface="金梅簡体中黑字形"/>
              <a:ea typeface="金梅簡体中黑字形"/>
              <a:cs typeface="金梅簡体中黑字形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85831" y="3147814"/>
            <a:ext cx="1129985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3163" tIns="51581" rIns="103163" bIns="51581"/>
          <a:lstStyle/>
          <a:p>
            <a:pPr marL="386715" indent="-386715">
              <a:spcBef>
                <a:spcPct val="20000"/>
              </a:spcBef>
            </a:pPr>
            <a:r>
              <a:rPr lang="zh-CN" altLang="en-US" sz="1400" dirty="0">
                <a:latin typeface="金梅簡体中黑字形"/>
              </a:rPr>
              <a:t>申请公司：</a:t>
            </a:r>
            <a:endParaRPr lang="zh-TW" altLang="en-US" sz="1400" dirty="0">
              <a:latin typeface="金梅簡体中黑字形"/>
              <a:ea typeface="PMingLiU" pitchFamily="18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178863" y="3147814"/>
            <a:ext cx="4179094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lIns="103163" tIns="51581" rIns="103163" bIns="51581" anchor="ctr"/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</a:rPr>
              <a:t>XXXX</a:t>
            </a:r>
            <a:r>
              <a:rPr lang="zh-CN" altLang="en-US" sz="1400" dirty="0">
                <a:latin typeface="Calibri" panose="020F0502020204030204" pitchFamily="34" charset="0"/>
              </a:rPr>
              <a:t>销售有限公司	</a:t>
            </a:r>
            <a:endParaRPr lang="zh-CN" altLang="en-US" sz="1400" dirty="0">
              <a:latin typeface="Calibri" panose="020F050202020403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11537" y="3651870"/>
            <a:ext cx="416877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lIns="103163" tIns="51581" rIns="103163" bIns="51581" anchor="ctr"/>
          <a:lstStyle/>
          <a:p>
            <a:endParaRPr lang="zh-CN" altLang="en-US" sz="1400" dirty="0">
              <a:latin typeface="Calibri" panose="020F050202020403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189180" y="4215929"/>
            <a:ext cx="4168775" cy="30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lIns="103163" tIns="51581" rIns="103163" bIns="51581" anchor="ctr"/>
          <a:lstStyle/>
          <a:p>
            <a:pPr algn="ctr"/>
            <a:r>
              <a:rPr lang="en-US" altLang="zh-CN" sz="1400" dirty="0" smtClean="0">
                <a:latin typeface="Calibri" panose="020F0502020204030204" pitchFamily="34" charset="0"/>
              </a:rPr>
              <a:t>XXXX </a:t>
            </a:r>
            <a:r>
              <a:rPr lang="zh-CN" altLang="en-US" sz="1400" dirty="0" smtClean="0">
                <a:latin typeface="Calibri" panose="020F0502020204030204" pitchFamily="34" charset="0"/>
              </a:rPr>
              <a:t>年</a:t>
            </a:r>
            <a:r>
              <a:rPr lang="en-US" altLang="zh-CN" sz="1400" dirty="0" smtClean="0">
                <a:latin typeface="Calibri" panose="020F0502020204030204" pitchFamily="34" charset="0"/>
              </a:rPr>
              <a:t>  XX</a:t>
            </a:r>
            <a:r>
              <a:rPr lang="zh-CN" altLang="en-US" sz="1400" dirty="0" smtClean="0">
                <a:latin typeface="Calibri" panose="020F0502020204030204" pitchFamily="34" charset="0"/>
              </a:rPr>
              <a:t>月</a:t>
            </a:r>
            <a:r>
              <a:rPr lang="en-US" altLang="zh-CN" sz="1400" dirty="0">
                <a:latin typeface="Calibri" panose="020F0502020204030204" pitchFamily="34" charset="0"/>
              </a:rPr>
              <a:t>XX</a:t>
            </a:r>
            <a:r>
              <a:rPr lang="zh-CN" altLang="en-US" sz="1400" dirty="0" smtClean="0">
                <a:latin typeface="Calibri" panose="020F0502020204030204" pitchFamily="34" charset="0"/>
              </a:rPr>
              <a:t>日</a:t>
            </a:r>
            <a:endParaRPr lang="en-US" altLang="zh-CN" sz="1400" dirty="0">
              <a:latin typeface="Calibri" panose="020F050202020403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85831" y="3651870"/>
            <a:ext cx="985969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3163" tIns="51581" rIns="103163" bIns="51581"/>
          <a:lstStyle/>
          <a:p>
            <a:pPr marL="386715" indent="-386715">
              <a:spcBef>
                <a:spcPct val="20000"/>
              </a:spcBef>
            </a:pPr>
            <a:r>
              <a:rPr lang="zh-CN" altLang="en-US" sz="1400" dirty="0">
                <a:latin typeface="金梅簡体中黑字形"/>
              </a:rPr>
              <a:t>申请区域</a:t>
            </a:r>
            <a:r>
              <a:rPr lang="zh-TW" altLang="en-US" sz="1400" dirty="0">
                <a:latin typeface="金梅簡体中黑字形"/>
              </a:rPr>
              <a:t>：</a:t>
            </a:r>
            <a:endParaRPr lang="zh-TW" altLang="en-US" sz="1400" dirty="0">
              <a:latin typeface="金梅簡体中黑字形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85831" y="4158779"/>
            <a:ext cx="985969" cy="357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3163" tIns="51581" rIns="103163" bIns="51581"/>
          <a:lstStyle/>
          <a:p>
            <a:pPr marL="386715" indent="-386715">
              <a:spcBef>
                <a:spcPct val="20000"/>
              </a:spcBef>
            </a:pPr>
            <a:r>
              <a:rPr lang="zh-CN" altLang="en-US" sz="1400" dirty="0">
                <a:latin typeface="金梅簡体中黑字形"/>
              </a:rPr>
              <a:t>申请日期</a:t>
            </a:r>
            <a:r>
              <a:rPr lang="zh-TW" altLang="en-US" sz="1400" dirty="0">
                <a:latin typeface="金梅簡体中黑字形"/>
                <a:ea typeface="金梅簡体中黑字形"/>
                <a:cs typeface="金梅簡体中黑字形"/>
              </a:rPr>
              <a:t>：</a:t>
            </a:r>
            <a:endParaRPr lang="zh-TW" altLang="en-US" sz="1400" dirty="0">
              <a:latin typeface="金梅簡体中黑字形"/>
              <a:ea typeface="金梅簡体中黑字形"/>
              <a:cs typeface="金梅簡体中黑字形"/>
            </a:endParaRPr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1403648" y="987574"/>
            <a:ext cx="6887771" cy="11521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3163" tIns="51581" rIns="103163" bIns="51581"/>
          <a:lstStyle/>
          <a:p>
            <a:pPr algn="ctr"/>
            <a:r>
              <a:rPr kumimoji="1"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东风井关农业机械销售有限公司</a:t>
            </a:r>
            <a:endParaRPr kumimoji="1"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加盟申请书 </a:t>
            </a:r>
            <a:endParaRPr kumimoji="1" lang="zh-TW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27784" y="2211710"/>
            <a:ext cx="4619805" cy="319613"/>
          </a:xfrm>
          <a:prstGeom prst="rect">
            <a:avLst/>
          </a:prstGeom>
        </p:spPr>
        <p:txBody>
          <a:bodyPr wrap="none" lIns="103163" tIns="51581" rIns="103163" bIns="51581">
            <a:spAutoFit/>
          </a:bodyPr>
          <a:lstStyle/>
          <a:p>
            <a:pPr lvl="0" algn="just" font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Calibri" panose="020F0502020204030204" pitchFamily="34" charset="0"/>
                <a:ea typeface="宋体" panose="02010600030101010101" pitchFamily="2" charset="-122"/>
              </a:rPr>
              <a:t>■农机经销商    □服务商    </a:t>
            </a:r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□</a:t>
            </a:r>
            <a:r>
              <a:rPr lang="zh-CN" altLang="en-US" sz="1400" dirty="0" smtClean="0">
                <a:latin typeface="Calibri" panose="020F0502020204030204" pitchFamily="34" charset="0"/>
                <a:ea typeface="宋体" panose="02010600030101010101" pitchFamily="2" charset="-122"/>
              </a:rPr>
              <a:t>配件经销商   </a:t>
            </a:r>
            <a:r>
              <a:rPr lang="zh-CN" altLang="en-US" sz="1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□</a:t>
            </a:r>
            <a:r>
              <a:rPr lang="zh-CN" altLang="en-US" sz="1400" dirty="0" smtClean="0">
                <a:latin typeface="Calibri" panose="020F0502020204030204" pitchFamily="34" charset="0"/>
                <a:ea typeface="宋体" panose="02010600030101010101" pitchFamily="2" charset="-122"/>
              </a:rPr>
              <a:t>其它类别     </a:t>
            </a:r>
            <a:endParaRPr lang="zh-CN" altLang="en-US" sz="1400" dirty="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60090" y="3678555"/>
            <a:ext cx="401193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sym typeface="+mn-ea"/>
              </a:rPr>
              <a:t>XX</a:t>
            </a:r>
            <a:r>
              <a:rPr lang="zh-CN" altLang="en-US" sz="1400" dirty="0">
                <a:latin typeface="Calibri" panose="020F0502020204030204" pitchFamily="34" charset="0"/>
                <a:sym typeface="+mn-ea"/>
              </a:rPr>
              <a:t>县</a:t>
            </a:r>
            <a:endParaRPr lang="zh-CN" altLang="en-US" sz="1400" dirty="0">
              <a:latin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1691680" y="51470"/>
            <a:ext cx="5339991" cy="714380"/>
          </a:xfrm>
          <a:prstGeom prst="rect">
            <a:avLst/>
          </a:prstGeom>
        </p:spPr>
        <p:txBody>
          <a:bodyPr lIns="103163" tIns="51581" rIns="103163" bIns="51581" rtlCol="0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开票信息</a:t>
            </a:r>
            <a:r>
              <a:rPr lang="zh-CN" altLang="en-US" sz="4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☆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2040" y="3075806"/>
            <a:ext cx="38164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1" dirty="0">
                <a:latin typeface="宋体" panose="02010600030101010101" pitchFamily="2" charset="-122"/>
              </a:rPr>
              <a:t>带</a:t>
            </a:r>
            <a:r>
              <a:rPr lang="zh-CN" altLang="en-US" sz="1100" b="1" dirty="0">
                <a:solidFill>
                  <a:srgbClr val="FF0000"/>
                </a:solidFill>
                <a:latin typeface="宋体" panose="02010600030101010101" pitchFamily="2" charset="-122"/>
              </a:rPr>
              <a:t>☆</a:t>
            </a:r>
            <a:r>
              <a:rPr lang="zh-CN" altLang="en-US" sz="1100" b="1" dirty="0">
                <a:latin typeface="宋体" panose="02010600030101010101" pitchFamily="2" charset="-122"/>
              </a:rPr>
              <a:t>的为特别重要项</a:t>
            </a:r>
            <a:r>
              <a:rPr lang="en-US" altLang="zh-CN" sz="1100" b="1" dirty="0">
                <a:latin typeface="宋体" panose="02010600030101010101" pitchFamily="2" charset="-122"/>
              </a:rPr>
              <a:t>,</a:t>
            </a:r>
            <a:r>
              <a:rPr lang="zh-CN" altLang="en-US" sz="1100" b="1" dirty="0">
                <a:latin typeface="宋体" panose="02010600030101010101" pitchFamily="2" charset="-122"/>
              </a:rPr>
              <a:t>必须逐项认真填写，加盖公章。</a:t>
            </a:r>
            <a:endParaRPr lang="zh-CN" altLang="en-US" sz="11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3837" y="915566"/>
          <a:ext cx="8190611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931"/>
                <a:gridCol w="6120680"/>
              </a:tblGrid>
              <a:tr h="2674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企业名称</a:t>
                      </a:r>
                      <a:endParaRPr lang="zh-CN" altLang="en-US" sz="1400" b="1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l" defTabSz="10318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/>
                        <a:t>                   </a:t>
                      </a:r>
                      <a:r>
                        <a:rPr lang="en-US" altLang="zh-CN" sz="1400" dirty="0">
                          <a:effectLst/>
                          <a:sym typeface="+mn-ea"/>
                        </a:rPr>
                        <a:t>XXXXXX</a:t>
                      </a:r>
                      <a:r>
                        <a:rPr lang="zh-CN" altLang="en-US" sz="1400" dirty="0">
                          <a:effectLst/>
                          <a:sym typeface="+mn-ea"/>
                        </a:rPr>
                        <a:t>销售有限公司</a:t>
                      </a:r>
                      <a:endParaRPr lang="zh-CN" altLang="en-US" sz="1400" dirty="0" smtClean="0"/>
                    </a:p>
                  </a:txBody>
                  <a:tcPr marL="99060" marR="99060"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税号</a:t>
                      </a:r>
                      <a:endParaRPr lang="zh-CN" altLang="en-US" sz="1400" b="1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XXXXXXXX</a:t>
                      </a:r>
                      <a:endParaRPr lang="en-US" altLang="zh-CN" sz="1400" dirty="0"/>
                    </a:p>
                  </a:txBody>
                  <a:tcPr marL="99060" marR="99060" anchor="ctr"/>
                </a:tc>
              </a:tr>
              <a:tr h="2674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开户行</a:t>
                      </a:r>
                      <a:endParaRPr lang="zh-CN" altLang="en-US" sz="1400" b="1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99060" marR="99060" anchor="ctr"/>
                </a:tc>
              </a:tr>
              <a:tr h="2674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账号</a:t>
                      </a:r>
                      <a:endParaRPr lang="zh-CN" altLang="en-US" sz="1400" b="1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endParaRPr lang="en-US" altLang="zh-CN" sz="1400" dirty="0"/>
                    </a:p>
                  </a:txBody>
                  <a:tcPr marL="99060" marR="99060" anchor="ctr"/>
                </a:tc>
              </a:tr>
              <a:tr h="2674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地址</a:t>
                      </a:r>
                      <a:endParaRPr lang="zh-CN" altLang="en-US" sz="1400" b="1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400" b="1" dirty="0">
                          <a:effectLst/>
                          <a:sym typeface="+mn-ea"/>
                        </a:rPr>
                        <a:t>省</a:t>
                      </a:r>
                      <a:r>
                        <a:rPr lang="en-US" altLang="zh-CN" sz="14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400" b="1" dirty="0">
                          <a:effectLst/>
                          <a:sym typeface="+mn-ea"/>
                        </a:rPr>
                        <a:t>市</a:t>
                      </a:r>
                      <a:r>
                        <a:rPr lang="en-US" altLang="zh-CN" sz="14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400" b="1" dirty="0">
                          <a:effectLst/>
                          <a:sym typeface="+mn-ea"/>
                        </a:rPr>
                        <a:t>县</a:t>
                      </a:r>
                      <a:endParaRPr lang="zh-CN" altLang="en-US" sz="1400" dirty="0"/>
                    </a:p>
                  </a:txBody>
                  <a:tcPr marL="99060" marR="99060" anchor="ctr"/>
                </a:tc>
              </a:tr>
              <a:tr h="2674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电话</a:t>
                      </a:r>
                      <a:endParaRPr lang="zh-CN" altLang="en-US" sz="1400" b="1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effectLst/>
                          <a:sym typeface="+mn-ea"/>
                        </a:rPr>
                        <a:t>15XXXXXXXXX</a:t>
                      </a:r>
                      <a:endParaRPr lang="en-US" altLang="zh-CN" sz="1400" dirty="0"/>
                    </a:p>
                  </a:txBody>
                  <a:tcPr marL="99060" marR="99060" anchor="ctr"/>
                </a:tc>
              </a:tr>
              <a:tr h="2674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收货地址（邮寄物品）</a:t>
                      </a:r>
                      <a:endParaRPr lang="zh-CN" altLang="en-US" sz="1400" b="1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400" b="1" dirty="0">
                          <a:effectLst/>
                          <a:sym typeface="+mn-ea"/>
                        </a:rPr>
                        <a:t>省</a:t>
                      </a:r>
                      <a:r>
                        <a:rPr lang="en-US" altLang="zh-CN" sz="14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400" b="1" dirty="0">
                          <a:effectLst/>
                          <a:sym typeface="+mn-ea"/>
                        </a:rPr>
                        <a:t>市</a:t>
                      </a:r>
                      <a:r>
                        <a:rPr lang="en-US" altLang="zh-CN" sz="14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400" b="1" dirty="0">
                          <a:effectLst/>
                          <a:sym typeface="+mn-ea"/>
                        </a:rPr>
                        <a:t>县</a:t>
                      </a:r>
                      <a:endParaRPr lang="zh-CN" altLang="en-US" sz="1400" dirty="0"/>
                    </a:p>
                  </a:txBody>
                  <a:tcPr marL="99060" marR="99060" anchor="ctr"/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84" y="3365500"/>
            <a:ext cx="2386330" cy="1504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845" y="3364230"/>
            <a:ext cx="2376170" cy="15055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884" y="843558"/>
            <a:ext cx="4838700" cy="34347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Rectangle 11"/>
          <p:cNvSpPr txBox="1">
            <a:spLocks noChangeArrowheads="1"/>
          </p:cNvSpPr>
          <p:nvPr/>
        </p:nvSpPr>
        <p:spPr>
          <a:xfrm>
            <a:off x="1763689" y="123478"/>
            <a:ext cx="5616624" cy="642938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申请公司基础资料</a:t>
            </a:r>
            <a:endParaRPr lang="zh-TW" altLang="en-US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4" name="Group 17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3363838"/>
          <a:ext cx="7970907" cy="1653649"/>
        </p:xfrm>
        <a:graphic>
          <a:graphicData uri="http://schemas.openxmlformats.org/drawingml/2006/table">
            <a:tbl>
              <a:tblPr/>
              <a:tblGrid>
                <a:gridCol w="1748006"/>
                <a:gridCol w="1957767"/>
                <a:gridCol w="3006570"/>
                <a:gridCol w="1258564"/>
              </a:tblGrid>
              <a:tr h="2646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股东情况</a:t>
                      </a:r>
                      <a:endParaRPr kumimoji="0" lang="zh-CN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股东名称</a:t>
                      </a:r>
                      <a:endParaRPr kumimoji="0" lang="zh-CN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实缴资本（万元）</a:t>
                      </a:r>
                      <a:endParaRPr kumimoji="0" lang="zh-CN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比例（</a:t>
                      </a:r>
                      <a:r>
                        <a:rPr kumimoji="0" lang="en-US" altLang="zh-CN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</a:t>
                      </a:r>
                      <a:r>
                        <a:rPr kumimoji="0" lang="zh-CN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217">
                <a:tc vMerge="1">
                  <a:tcPr marL="54000" marR="540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XXX</a:t>
                      </a:r>
                      <a:endParaRPr kumimoji="0" lang="en-US" altLang="zh-CN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</a:t>
                      </a:r>
                      <a:r>
                        <a:rPr kumimoji="0" lang="zh-CN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kumimoji="0" lang="zh-CN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       </a:t>
                      </a:r>
                      <a:r>
                        <a:rPr lang="en-US" altLang="zh-CN" sz="1200" b="1" dirty="0">
                          <a:solidFill>
                            <a:schemeClr val="dk1"/>
                          </a:solidFill>
                          <a:effectLst/>
                        </a:rPr>
                        <a:t>XX%</a:t>
                      </a:r>
                      <a:endParaRPr lang="en-US" altLang="zh-CN" sz="1600" b="1" dirty="0"/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217">
                <a:tc vMerge="1">
                  <a:tcPr marL="54000" marR="540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XXX</a:t>
                      </a:r>
                      <a:endParaRPr kumimoji="0" lang="en-US" altLang="zh-CN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</a:t>
                      </a:r>
                      <a:endParaRPr kumimoji="0" lang="en-US" altLang="zh-CN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X%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7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实际控制人</a:t>
                      </a:r>
                      <a:endParaRPr kumimoji="0" lang="zh-CN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姓名</a:t>
                      </a:r>
                      <a:endParaRPr kumimoji="0" lang="zh-CN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XXX</a:t>
                      </a:r>
                      <a:endParaRPr kumimoji="0" lang="en-US" altLang="zh-CN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54000" marR="540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17">
                <a:tc vMerge="1">
                  <a:tcPr marL="54000" marR="540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联系地址或家庭住址</a:t>
                      </a:r>
                      <a:endParaRPr kumimoji="0" lang="zh-CN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zh-CN" altLang="en-US" sz="1200" b="1" dirty="0">
                          <a:effectLst/>
                          <a:sym typeface="+mn-ea"/>
                        </a:rPr>
                        <a:t>　</a:t>
                      </a:r>
                      <a:r>
                        <a:rPr lang="en-US" altLang="zh-CN" sz="12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200" b="1" dirty="0">
                          <a:effectLst/>
                          <a:sym typeface="+mn-ea"/>
                        </a:rPr>
                        <a:t>省</a:t>
                      </a:r>
                      <a:r>
                        <a:rPr lang="en-US" altLang="zh-CN" sz="12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200" b="1" dirty="0">
                          <a:effectLst/>
                          <a:sym typeface="+mn-ea"/>
                        </a:rPr>
                        <a:t>市</a:t>
                      </a:r>
                      <a:r>
                        <a:rPr lang="en-US" altLang="zh-CN" sz="12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200" b="1" dirty="0">
                          <a:effectLst/>
                          <a:sym typeface="+mn-ea"/>
                        </a:rPr>
                        <a:t>县</a:t>
                      </a:r>
                      <a:endParaRPr lang="en-US" altLang="zh-CN" sz="1200" dirty="0"/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54000" marR="540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表格 3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1560" y="915565"/>
          <a:ext cx="7966295" cy="2376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8006"/>
                <a:gridCol w="1111354"/>
                <a:gridCol w="216024"/>
                <a:gridCol w="720080"/>
                <a:gridCol w="576064"/>
                <a:gridCol w="648072"/>
                <a:gridCol w="648072"/>
                <a:gridCol w="308992"/>
                <a:gridCol w="840320"/>
                <a:gridCol w="167792"/>
                <a:gridCol w="981519"/>
              </a:tblGrid>
              <a:tr h="285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公司名称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just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XXXXXX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销售有限公司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5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>
                          <a:effectLst/>
                        </a:rPr>
                        <a:t>公司注册登记地址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just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XX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省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XX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市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XX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县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5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>
                          <a:effectLst/>
                        </a:rPr>
                        <a:t>公司实际经营地址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just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r>
                        <a:rPr lang="en-US" altLang="zh-CN" sz="12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200" b="1" dirty="0">
                          <a:effectLst/>
                          <a:sym typeface="+mn-ea"/>
                        </a:rPr>
                        <a:t>省</a:t>
                      </a:r>
                      <a:r>
                        <a:rPr lang="en-US" altLang="zh-CN" sz="12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200" b="1" dirty="0">
                          <a:effectLst/>
                          <a:sym typeface="+mn-ea"/>
                        </a:rPr>
                        <a:t>市</a:t>
                      </a:r>
                      <a:r>
                        <a:rPr lang="en-US" altLang="zh-CN" sz="12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200" b="1" dirty="0">
                          <a:effectLst/>
                          <a:sym typeface="+mn-ea"/>
                        </a:rPr>
                        <a:t>县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5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>
                          <a:effectLst/>
                        </a:rPr>
                        <a:t>注册资本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r>
                        <a:rPr lang="en-US" altLang="zh-CN" sz="1200" b="1" u="none" strike="noStrike">
                          <a:effectLst/>
                        </a:rPr>
                        <a:t>XX</a:t>
                      </a:r>
                      <a:r>
                        <a:rPr lang="zh-CN" altLang="en-US" sz="1200" b="1" u="none" strike="noStrike">
                          <a:effectLst/>
                        </a:rPr>
                        <a:t>万元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>
                          <a:effectLst/>
                        </a:rPr>
                        <a:t>银行资信等级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法人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XXX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332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企业类别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200" b="1" u="none" strike="noStrike">
                          <a:effectLst/>
                        </a:rPr>
                        <a:t> ■农机经销商    □配件经销商    □维修企业             □其他类别    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97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>
                          <a:effectLst/>
                        </a:rPr>
                        <a:t>服务形态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1" u="none" strike="noStrike" dirty="0">
                          <a:effectLst/>
                        </a:rPr>
                        <a:t> □自建站                □协议站       □无服务 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97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 smtClean="0">
                          <a:effectLst/>
                        </a:rPr>
                        <a:t>公司实际负责人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XX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联系电话及身份证号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15XXXXXXXXX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r>
                        <a:rPr lang="zh-CN" altLang="en-US" sz="1200" b="1" u="none" strike="noStrike" dirty="0" smtClean="0">
                          <a:effectLst/>
                        </a:rPr>
                        <a:t>邮箱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altLang="zh-CN" sz="1200" b="1" dirty="0">
                          <a:effectLst/>
                        </a:rPr>
                        <a:t>XXXXXXXXX</a:t>
                      </a:r>
                      <a:r>
                        <a:rPr lang="zh-CN" altLang="en-US" sz="1200" b="1" dirty="0">
                          <a:effectLst/>
                        </a:rPr>
                        <a:t>@qq.com</a:t>
                      </a:r>
                      <a:endParaRPr lang="zh-CN" altLang="en-US" sz="1200" b="1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0891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u="none" strike="noStrike" dirty="0" smtClean="0">
                          <a:effectLst/>
                        </a:rPr>
                        <a:t>井关拟授权区域</a:t>
                      </a:r>
                      <a:endParaRPr lang="zh-CN" alt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effectLst/>
                        </a:rPr>
                        <a:t>XX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县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u="none" strike="noStrike" dirty="0" smtClean="0">
                          <a:effectLst/>
                        </a:rPr>
                        <a:t>羿农拟授权区域</a:t>
                      </a:r>
                      <a:endParaRPr lang="zh-CN" alt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effectLst/>
                        </a:rPr>
                        <a:t>XX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县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5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23528" y="915566"/>
          <a:ext cx="3981398" cy="4104450"/>
        </p:xfrm>
        <a:graphic>
          <a:graphicData uri="http://schemas.openxmlformats.org/drawingml/2006/table">
            <a:tbl>
              <a:tblPr/>
              <a:tblGrid>
                <a:gridCol w="1306195"/>
                <a:gridCol w="854045"/>
                <a:gridCol w="858303"/>
                <a:gridCol w="962855"/>
              </a:tblGrid>
              <a:tr h="684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品牌名称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现品牌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现品牌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现品牌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4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经营起始时间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4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2020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年销量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4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2021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年销量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X</a:t>
                      </a:r>
                      <a:endParaRPr lang="en-US" altLang="zh-CN" sz="1200" b="0" dirty="0"/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/>
                        <a:t>X</a:t>
                      </a:r>
                      <a:endParaRPr lang="en-US" altLang="zh-CN" sz="1200" b="0"/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/>
                        <a:t>X</a:t>
                      </a:r>
                      <a:endParaRPr lang="en-US" altLang="zh-CN" sz="1200" b="0"/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4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2022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年销量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/>
                        <a:t>X</a:t>
                      </a:r>
                      <a:endParaRPr lang="en-US" altLang="zh-CN" sz="1200" b="0"/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/>
                        <a:t>X</a:t>
                      </a:r>
                      <a:endParaRPr lang="en-US" altLang="zh-CN" sz="1200" b="0"/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/>
                        <a:t>X</a:t>
                      </a:r>
                      <a:endParaRPr lang="en-US" altLang="zh-CN" sz="1200" b="0"/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4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现有农机展机数量（台）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X</a:t>
                      </a:r>
                      <a:endParaRPr lang="en-US" altLang="zh-CN" sz="1200" b="0" dirty="0"/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/>
                        <a:t>X</a:t>
                      </a:r>
                      <a:endParaRPr lang="en-US" altLang="zh-CN" sz="1200" b="0"/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X</a:t>
                      </a:r>
                      <a:endParaRPr lang="en-US" altLang="zh-CN" sz="1200" b="0" dirty="0"/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17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860032" y="987574"/>
          <a:ext cx="3816423" cy="4032446"/>
        </p:xfrm>
        <a:graphic>
          <a:graphicData uri="http://schemas.openxmlformats.org/drawingml/2006/table">
            <a:tbl>
              <a:tblPr/>
              <a:tblGrid>
                <a:gridCol w="1152128"/>
                <a:gridCol w="1074118"/>
                <a:gridCol w="1590177"/>
              </a:tblGrid>
              <a:tr h="4713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职位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姓名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电话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手机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7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董事长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XXX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dirty="0">
                          <a:effectLst/>
                          <a:sym typeface="+mn-ea"/>
                        </a:rPr>
                        <a:t>15XXXXXXXXX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2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总经理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XXX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dirty="0">
                          <a:effectLst/>
                          <a:sym typeface="+mn-ea"/>
                        </a:rPr>
                        <a:t>15XXXXXXXXX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8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财务负责人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XXX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dirty="0">
                          <a:effectLst/>
                          <a:sym typeface="+mn-ea"/>
                        </a:rPr>
                        <a:t>15XXXXXXXXX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8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销售负责人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XXX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dirty="0">
                          <a:effectLst/>
                          <a:sym typeface="+mn-ea"/>
                        </a:rPr>
                        <a:t>15XXXXXXXXX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8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服务负责人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XXX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dirty="0">
                          <a:effectLst/>
                          <a:sym typeface="+mn-ea"/>
                        </a:rPr>
                        <a:t>15XXXXXXXXX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8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业务联系人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XXX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dirty="0">
                          <a:effectLst/>
                          <a:sym typeface="+mn-ea"/>
                        </a:rPr>
                        <a:t>15XXXXXXXXX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8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经营团队员工人数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54000" marR="540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X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500" marR="58500" marT="54000" marB="540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475656" y="85750"/>
            <a:ext cx="5616624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申请公司经销现状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团队</a:t>
            </a:r>
            <a:endParaRPr lang="zh-TW" altLang="en-US" sz="3200" b="1" dirty="0" smtClean="0">
              <a:latin typeface="黑体" panose="02010609060101010101" pitchFamily="49" charset="-122"/>
              <a:ea typeface="黑体" panose="02010609060101010101" pitchFamily="49" charset="-122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4" y="157758"/>
            <a:ext cx="5256584" cy="685800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主展场基本资料</a:t>
            </a:r>
            <a:endParaRPr lang="zh-TW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" name="Group 6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1520" y="915566"/>
          <a:ext cx="8224049" cy="1587620"/>
        </p:xfrm>
        <a:graphic>
          <a:graphicData uri="http://schemas.openxmlformats.org/drawingml/2006/table">
            <a:tbl>
              <a:tblPr/>
              <a:tblGrid>
                <a:gridCol w="1368152"/>
                <a:gridCol w="2016224"/>
                <a:gridCol w="288032"/>
                <a:gridCol w="792088"/>
                <a:gridCol w="236321"/>
                <a:gridCol w="987815"/>
                <a:gridCol w="338093"/>
                <a:gridCol w="453995"/>
                <a:gridCol w="288032"/>
                <a:gridCol w="1455297"/>
              </a:tblGrid>
              <a:tr h="3450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主展场地址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400" b="1" dirty="0">
                          <a:effectLst/>
                          <a:sym typeface="+mn-ea"/>
                        </a:rPr>
                        <a:t>省</a:t>
                      </a:r>
                      <a:r>
                        <a:rPr lang="en-US" altLang="zh-CN" sz="14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400" b="1" dirty="0">
                          <a:effectLst/>
                          <a:sym typeface="+mn-ea"/>
                        </a:rPr>
                        <a:t>市</a:t>
                      </a:r>
                      <a:r>
                        <a:rPr lang="en-US" altLang="zh-CN" sz="14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400" b="1" dirty="0">
                          <a:effectLst/>
                          <a:sym typeface="+mn-ea"/>
                        </a:rPr>
                        <a:t>县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电话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effectLst/>
                          <a:sym typeface="+mn-ea"/>
                        </a:rPr>
                        <a:t>15XXXXXXXXX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0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业务联系人 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XXX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职务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业务经理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手机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effectLst/>
                          <a:sym typeface="+mn-ea"/>
                        </a:rPr>
                        <a:t>15XXXXXXXXX</a:t>
                      </a:r>
                      <a:endParaRPr lang="en-US" altLang="zh-CN" sz="1400" b="0" dirty="0"/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5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经营场地面积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平米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展场面积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平米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展机车位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5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收货地址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400" b="1" dirty="0">
                          <a:effectLst/>
                          <a:sym typeface="+mn-ea"/>
                        </a:rPr>
                        <a:t>省</a:t>
                      </a:r>
                      <a:r>
                        <a:rPr lang="en-US" altLang="zh-CN" sz="14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400" b="1" dirty="0">
                          <a:effectLst/>
                          <a:sym typeface="+mn-ea"/>
                        </a:rPr>
                        <a:t>市</a:t>
                      </a:r>
                      <a:r>
                        <a:rPr lang="en-US" altLang="zh-CN" sz="1400" b="1" dirty="0">
                          <a:effectLst/>
                          <a:sym typeface="+mn-ea"/>
                        </a:rPr>
                        <a:t>XX</a:t>
                      </a:r>
                      <a:r>
                        <a:rPr lang="zh-CN" altLang="en-US" sz="1400" b="1" dirty="0">
                          <a:effectLst/>
                          <a:sym typeface="+mn-ea"/>
                        </a:rPr>
                        <a:t>县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9293" marR="9293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185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收货人姓名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XXX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固定电话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altLang="zh-CN" sz="1400" b="0"/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手机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zh-CN" sz="1400" b="1" dirty="0">
                          <a:effectLst/>
                          <a:sym typeface="+mn-ea"/>
                        </a:rPr>
                        <a:t>15XXXXXXXXX</a:t>
                      </a:r>
                      <a:endParaRPr lang="en-US" altLang="zh-CN" sz="1400" dirty="0">
                        <a:sym typeface="+mn-ea"/>
                      </a:endParaRPr>
                    </a:p>
                  </a:txBody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10067" marR="10067" marT="929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1520" y="2644493"/>
          <a:ext cx="8352929" cy="2202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  <a:gridCol w="642533"/>
              </a:tblGrid>
              <a:tr h="359305">
                <a:tc rowSpan="2"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申请品系</a:t>
                      </a:r>
                      <a:endParaRPr lang="zh-CN" altLang="en-US" sz="1600" b="1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东风井关</a:t>
                      </a:r>
                      <a:endParaRPr lang="zh-CN" altLang="en-US" sz="1800" b="1" dirty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东风井关羿农</a:t>
                      </a:r>
                      <a:endParaRPr lang="zh-CN" altLang="en-US" sz="1800" b="1" dirty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45795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拖拉机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手扶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高插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植保机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全喂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608</a:t>
                      </a:r>
                      <a:r>
                        <a:rPr lang="zh-CN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半</a:t>
                      </a:r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喂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拖拉机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高插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手扶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收割机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烘干机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808</a:t>
                      </a:r>
                      <a:r>
                        <a:rPr lang="zh-CN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</a:rPr>
                        <a:t>半喂入打捆机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</a:tr>
              <a:tr h="5954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申请机型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zh-CN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zh-CN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/>
                </a:tc>
              </a:tr>
              <a:tr h="5954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铺货台数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C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44309" y="51470"/>
            <a:ext cx="4631947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主展场照片</a:t>
            </a:r>
            <a:endParaRPr lang="zh-TW" altLang="en-US" sz="3600" b="1" dirty="0" smtClean="0">
              <a:latin typeface="黑体" panose="02010609060101010101" pitchFamily="49" charset="-122"/>
              <a:ea typeface="黑体" panose="02010609060101010101" pitchFamily="49" charset="-122"/>
              <a:cs typeface="Microsoft JhengHei" panose="020B0604030504040204" charset="-12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 flipV="1">
            <a:off x="4403047" y="1131590"/>
            <a:ext cx="24937" cy="371985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</p:spPr>
        <p:txBody>
          <a:bodyPr lIns="103163" tIns="51581" rIns="103163" bIns="51581"/>
          <a:lstStyle/>
          <a:p>
            <a:endParaRPr lang="zh-CN" altLang="en-US" sz="100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86954" y="1428750"/>
            <a:ext cx="670006" cy="3811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03163" tIns="51581" rIns="103163" bIns="51581">
            <a:spAutoFit/>
          </a:bodyPr>
          <a:lstStyle/>
          <a:p>
            <a:r>
              <a:rPr lang="zh-CN" altLang="en-US" sz="1800" dirty="0">
                <a:latin typeface="Calibri" panose="020F0502020204030204" pitchFamily="34" charset="0"/>
                <a:ea typeface="金梅簡体中黑字形"/>
                <a:cs typeface="金梅簡体中黑字形"/>
              </a:rPr>
              <a:t>正面</a:t>
            </a:r>
            <a:endParaRPr lang="zh-TW" altLang="en-US" sz="1800" dirty="0">
              <a:latin typeface="Calibri" panose="020F0502020204030204" pitchFamily="34" charset="0"/>
              <a:ea typeface="金梅簡体中黑字形"/>
              <a:cs typeface="金梅簡体中黑字形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030392" y="1428750"/>
            <a:ext cx="670006" cy="3811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03163" tIns="51581" rIns="103163" bIns="51581">
            <a:spAutoFit/>
          </a:bodyPr>
          <a:lstStyle/>
          <a:p>
            <a:r>
              <a:rPr lang="zh-CN" altLang="en-US" sz="1800" dirty="0">
                <a:latin typeface="Calibri" panose="020F0502020204030204" pitchFamily="34" charset="0"/>
                <a:ea typeface="金梅簡体中黑字形"/>
                <a:cs typeface="金梅簡体中黑字形"/>
              </a:rPr>
              <a:t>侧面</a:t>
            </a:r>
            <a:endParaRPr lang="zh-TW" altLang="en-US" sz="1800" dirty="0">
              <a:latin typeface="Calibri" panose="020F0502020204030204" pitchFamily="34" charset="0"/>
              <a:ea typeface="金梅簡体中黑字形"/>
              <a:cs typeface="金梅簡体中黑字形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16190" y="3687763"/>
            <a:ext cx="670006" cy="3811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03163" tIns="51581" rIns="103163" bIns="51581">
            <a:spAutoFit/>
          </a:bodyPr>
          <a:lstStyle/>
          <a:p>
            <a:r>
              <a:rPr lang="zh-CN" altLang="en-US" sz="1800" dirty="0">
                <a:latin typeface="Calibri" panose="020F0502020204030204" pitchFamily="34" charset="0"/>
                <a:ea typeface="金梅簡体中黑字形"/>
                <a:cs typeface="金梅簡体中黑字形"/>
              </a:rPr>
              <a:t>里面</a:t>
            </a:r>
            <a:endParaRPr lang="zh-TW" altLang="en-US" sz="1800" dirty="0">
              <a:latin typeface="Calibri" panose="020F0502020204030204" pitchFamily="34" charset="0"/>
              <a:ea typeface="金梅簡体中黑字形"/>
              <a:cs typeface="金梅簡体中黑字形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977078" y="3686176"/>
            <a:ext cx="1495553" cy="3811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03163" tIns="51581" rIns="103163" bIns="51581">
            <a:spAutoFit/>
          </a:bodyPr>
          <a:lstStyle/>
          <a:p>
            <a:r>
              <a:rPr lang="zh-CN" altLang="en-US" sz="1800" dirty="0">
                <a:latin typeface="Calibri" panose="020F0502020204030204" pitchFamily="34" charset="0"/>
                <a:ea typeface="金梅簡体中黑字形"/>
                <a:cs typeface="金梅簡体中黑字形"/>
              </a:rPr>
              <a:t>远观</a:t>
            </a:r>
            <a:r>
              <a:rPr lang="en-US" altLang="zh-TW" sz="1800" dirty="0">
                <a:latin typeface="Calibri" panose="020F0502020204030204" pitchFamily="34" charset="0"/>
                <a:ea typeface="金梅簡体中黑字形"/>
                <a:cs typeface="金梅簡体中黑字形"/>
              </a:rPr>
              <a:t>(</a:t>
            </a:r>
            <a:r>
              <a:rPr lang="zh-TW" altLang="en-US" sz="1800" dirty="0">
                <a:latin typeface="Calibri" panose="020F0502020204030204" pitchFamily="34" charset="0"/>
                <a:ea typeface="金梅簡体中黑字形"/>
                <a:cs typeface="金梅簡体中黑字形"/>
              </a:rPr>
              <a:t>含道路</a:t>
            </a:r>
            <a:r>
              <a:rPr lang="en-US" altLang="zh-TW" sz="1800" dirty="0">
                <a:latin typeface="Calibri" panose="020F0502020204030204" pitchFamily="34" charset="0"/>
                <a:ea typeface="金梅簡体中黑字形"/>
                <a:cs typeface="金梅簡体中黑字形"/>
              </a:rPr>
              <a:t>)</a:t>
            </a:r>
            <a:endParaRPr lang="en-US" altLang="zh-TW" sz="1800" dirty="0">
              <a:latin typeface="Calibri" panose="020F0502020204030204" pitchFamily="34" charset="0"/>
              <a:ea typeface="金梅簡体中黑字形"/>
              <a:cs typeface="金梅簡体中黑字形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39552" y="2859782"/>
            <a:ext cx="79928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</p:spPr>
        <p:txBody>
          <a:bodyPr lIns="103163" tIns="51581" rIns="103163" bIns="51581"/>
          <a:lstStyle/>
          <a:p>
            <a:endParaRPr lang="zh-CN" altLang="en-US"/>
          </a:p>
        </p:txBody>
      </p:sp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7544" y="977106"/>
            <a:ext cx="1774190" cy="334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6675" y="1203325"/>
            <a:ext cx="5023485" cy="253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页脚占位符 117"/>
          <p:cNvSpPr>
            <a:spLocks noGrp="1"/>
          </p:cNvSpPr>
          <p:nvPr>
            <p:ph type="ftr" sz="quarter" idx="11"/>
          </p:nvPr>
        </p:nvSpPr>
        <p:spPr>
          <a:xfrm>
            <a:off x="2195736" y="4510881"/>
            <a:ext cx="4720861" cy="365125"/>
          </a:xfrm>
          <a:solidFill>
            <a:srgbClr val="00B0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3163" tIns="51581" rIns="103163" bIns="51581"/>
          <a:p>
            <a:pPr algn="ctr" defTabSz="1031875"/>
            <a:r>
              <a:rPr lang="zh-CN" altLang="en-US" dirty="0"/>
              <a:t>室内、室外、广宣、店头、样机摆放等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91680" y="157758"/>
            <a:ext cx="5400599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主要服务场地及设备照片</a:t>
            </a:r>
            <a:endParaRPr lang="zh-TW" altLang="en-US" sz="3200" b="1" dirty="0" smtClean="0">
              <a:latin typeface="黑体" panose="02010609060101010101" pitchFamily="49" charset="-122"/>
              <a:ea typeface="黑体" panose="02010609060101010101" pitchFamily="49" charset="-122"/>
              <a:cs typeface="Microsoft JhengHei" panose="020B0604030504040204" charset="-12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 flipV="1">
            <a:off x="4403047" y="1131590"/>
            <a:ext cx="24937" cy="371985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</p:spPr>
        <p:txBody>
          <a:bodyPr lIns="103163" tIns="51581" rIns="103163" bIns="51581"/>
          <a:lstStyle/>
          <a:p>
            <a:endParaRPr lang="zh-CN" altLang="en-US" sz="100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39552" y="2859782"/>
            <a:ext cx="79928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</p:spPr>
        <p:txBody>
          <a:bodyPr lIns="103163" tIns="51581" rIns="103163" bIns="51581"/>
          <a:lstStyle/>
          <a:p>
            <a:endParaRPr lang="zh-CN" altLang="en-US"/>
          </a:p>
        </p:txBody>
      </p:sp>
      <p:sp>
        <p:nvSpPr>
          <p:cNvPr id="13" name="页脚占位符 10"/>
          <p:cNvSpPr txBox="1"/>
          <p:nvPr/>
        </p:nvSpPr>
        <p:spPr>
          <a:xfrm>
            <a:off x="1619672" y="1630561"/>
            <a:ext cx="1728192" cy="365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mtClean="0"/>
              <a:t>备件库房</a:t>
            </a:r>
            <a:endParaRPr lang="zh-CN" altLang="en-US" dirty="0"/>
          </a:p>
        </p:txBody>
      </p:sp>
      <p:sp>
        <p:nvSpPr>
          <p:cNvPr id="16" name="页脚占位符 10"/>
          <p:cNvSpPr txBox="1"/>
          <p:nvPr/>
        </p:nvSpPr>
        <p:spPr>
          <a:xfrm>
            <a:off x="5742013" y="3507854"/>
            <a:ext cx="2142355" cy="365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3163" tIns="51581" rIns="103163" bIns="51581"/>
          <a:lstStyle>
            <a:defPPr>
              <a:defRPr lang="zh-CN"/>
            </a:defPPr>
            <a:lvl1pPr marL="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562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1875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7495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3115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937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9499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1061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2623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dirty="0" smtClean="0"/>
              <a:t>维修服务人员等</a:t>
            </a:r>
            <a:endParaRPr lang="zh-CN" altLang="en-US" dirty="0"/>
          </a:p>
        </p:txBody>
      </p:sp>
      <p:sp>
        <p:nvSpPr>
          <p:cNvPr id="14" name="页脚占位符 10"/>
          <p:cNvSpPr txBox="1"/>
          <p:nvPr/>
        </p:nvSpPr>
        <p:spPr>
          <a:xfrm>
            <a:off x="1980099" y="4227949"/>
            <a:ext cx="1704039" cy="365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3163" tIns="51581" rIns="103163" bIns="51581"/>
          <a:lstStyle>
            <a:defPPr>
              <a:defRPr lang="zh-CN"/>
            </a:defPPr>
            <a:lvl1pPr marL="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562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1875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7495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3115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937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9499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1061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2623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dirty="0" smtClean="0"/>
              <a:t>服务车辆</a:t>
            </a:r>
            <a:endParaRPr lang="zh-CN" altLang="en-US" dirty="0"/>
          </a:p>
        </p:txBody>
      </p:sp>
      <p:sp>
        <p:nvSpPr>
          <p:cNvPr id="15" name="页脚占位符 10"/>
          <p:cNvSpPr txBox="1"/>
          <p:nvPr/>
        </p:nvSpPr>
        <p:spPr>
          <a:xfrm>
            <a:off x="5364089" y="1625476"/>
            <a:ext cx="2520279" cy="365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3163" tIns="51581" rIns="103163" bIns="51581"/>
          <a:lstStyle>
            <a:defPPr>
              <a:defRPr lang="zh-CN"/>
            </a:defPPr>
            <a:lvl1pPr marL="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562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1875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7495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3115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937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9499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1061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26230" algn="l" defTabSz="103187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dirty="0" smtClean="0"/>
              <a:t>服务场地、维修工具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512" y="911302"/>
            <a:ext cx="4723765" cy="223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219822"/>
            <a:ext cx="122999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546" y="2931789"/>
            <a:ext cx="4135755" cy="208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1857354" y="123478"/>
            <a:ext cx="5090910" cy="685800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600" b="1" smtClean="0">
                <a:latin typeface="黑体" panose="02010609060101010101" pitchFamily="49" charset="-122"/>
                <a:ea typeface="黑体" panose="02010609060101010101" pitchFamily="49" charset="-122"/>
              </a:rPr>
              <a:t>经销资源投入确认</a:t>
            </a:r>
            <a:endParaRPr lang="zh-CN" altLang="en-US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Group 4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04880" y="915566"/>
          <a:ext cx="6291455" cy="4037491"/>
        </p:xfrm>
        <a:graphic>
          <a:graphicData uri="http://schemas.openxmlformats.org/drawingml/2006/table">
            <a:tbl>
              <a:tblPr/>
              <a:tblGrid>
                <a:gridCol w="1271263"/>
                <a:gridCol w="2863945"/>
                <a:gridCol w="2156247"/>
              </a:tblGrid>
              <a:tr h="3617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172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DFISEKI</a:t>
                      </a:r>
                      <a:b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专属场所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经营场地占地面积（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m²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</a:t>
                      </a:r>
                      <a:r>
                        <a:rPr lang="en-US" altLang="zh-CN" sz="14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m²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1721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展场面积（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m²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XX</a:t>
                      </a:r>
                      <a:r>
                        <a:rPr lang="en-US" altLang="zh-CN" sz="14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m²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1721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展机位（个）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17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DFISEKI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专用资金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首批铺货金额（含部品）（元）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XXXXX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1721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首批提机机型、数量（台）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62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服务形态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□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√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有无维修服务能力  □有无配件支持仓库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325779">
                <a:tc vMerge="1"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□自建站           □协议站          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36172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专属人员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专职销售经理（名）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1721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专职销售员（名）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1721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专职维修服务人员（名）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3074"/>
          <p:cNvSpPr txBox="1">
            <a:spLocks noChangeArrowheads="1"/>
          </p:cNvSpPr>
          <p:nvPr/>
        </p:nvSpPr>
        <p:spPr>
          <a:xfrm>
            <a:off x="1928981" y="260122"/>
            <a:ext cx="5701149" cy="742950"/>
          </a:xfrm>
          <a:prstGeom prst="rect">
            <a:avLst/>
          </a:prstGeom>
        </p:spPr>
        <p:txBody>
          <a:bodyPr lIns="111759" tIns="55879" rIns="111759" bIns="55879"/>
          <a:p>
            <a:pPr algn="ctr" eaLnBrk="0" hangingPunct="0">
              <a:defRPr/>
            </a:pPr>
            <a:r>
              <a:rPr kumimoji="1" lang="zh-CN" altLang="en-US" sz="3465" b="1" kern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授权区域</a:t>
            </a:r>
            <a:r>
              <a:rPr kumimoji="1" lang="zh-CN" altLang="en-US" sz="3465" b="1" kern="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市场分析</a:t>
            </a:r>
            <a:endParaRPr kumimoji="1" lang="zh-CN" altLang="en-US" sz="3465" b="1" kern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11942" y="4816445"/>
            <a:ext cx="6133040" cy="319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03163" tIns="51581" rIns="103163" bIns="51581">
            <a:spAutoFit/>
          </a:bodyPr>
          <a:p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重点说明：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主要竞品按区域内销量进行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排序、主要机型销量、销量分布区域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" name="Group 13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4935" y="942975"/>
          <a:ext cx="8799830" cy="3773805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386715"/>
                <a:gridCol w="2095500"/>
                <a:gridCol w="1635760"/>
                <a:gridCol w="771525"/>
                <a:gridCol w="1623060"/>
                <a:gridCol w="1009015"/>
                <a:gridCol w="1278255"/>
              </a:tblGrid>
              <a:tr h="370840">
                <a:tc rowSpan="2" gridSpan="2">
                  <a:txBody>
                    <a:bodyPr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65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品牌 </a:t>
                      </a:r>
                      <a:r>
                        <a:rPr kumimoji="0" lang="zh-CN" altLang="en-US" sz="1515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          </a:t>
                      </a: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 gridSpan="2"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2021</a:t>
                      </a: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2022</a:t>
                      </a: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rowSpan="2"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说明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310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品牌名称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销量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品牌名称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销量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95910"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市场总量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15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kumimoji="0" lang="en-US" altLang="zh-CN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640">
                <a:tc rowSpan="9"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主要竞品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vert="eaVert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15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高速插秧机</a:t>
                      </a:r>
                      <a:endParaRPr lang="zh-CN" altLang="en-US" sz="1515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哪些品牌？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kumimoji="0" lang="zh-CN" altLang="en-US" sz="1515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总量</a:t>
                      </a:r>
                      <a:endParaRPr kumimoji="0" lang="zh-CN" altLang="en-US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哪些品牌？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kumimoji="0" lang="zh-CN" altLang="en-US" sz="1515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总量</a:t>
                      </a:r>
                      <a:endParaRPr kumimoji="0" lang="zh-CN" altLang="en-US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kumimoji="0" lang="en-US" altLang="zh-CN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 vMerge="1"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15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某品牌高插</a:t>
                      </a:r>
                      <a:endParaRPr lang="zh-CN" altLang="en-US" sz="1515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kumimoji="0" lang="en-US" altLang="zh-CN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kumimoji="0" lang="en-US" altLang="zh-CN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kumimoji="0" lang="en-US" altLang="zh-CN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910">
                <a:tc vMerge="1"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15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手扶式插秧机</a:t>
                      </a:r>
                      <a:endParaRPr lang="zh-CN" altLang="en-US" sz="1515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哪些品牌？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515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总量</a:t>
                      </a:r>
                      <a:endParaRPr kumimoji="0" lang="en-US" altLang="zh-CN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哪些品牌？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kumimoji="0" lang="zh-CN" altLang="en-US" sz="1515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总量</a:t>
                      </a:r>
                      <a:endParaRPr kumimoji="0" lang="zh-CN" altLang="en-US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kumimoji="0" lang="en-US" altLang="zh-CN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910">
                <a:tc vMerge="1"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15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轮式拖拉机</a:t>
                      </a:r>
                      <a:endParaRPr lang="zh-CN" altLang="en-US" sz="1515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哪些品牌？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kumimoji="0" lang="zh-CN" altLang="en-US" sz="1515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总量</a:t>
                      </a:r>
                      <a:endParaRPr kumimoji="0" lang="zh-CN" altLang="en-US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哪些品牌？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kumimoji="0" lang="zh-CN" altLang="en-US" sz="1515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总量</a:t>
                      </a:r>
                      <a:endParaRPr kumimoji="0" lang="zh-CN" altLang="en-US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kumimoji="0" lang="en-US" altLang="zh-CN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 v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1515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某品牌拖拉机</a:t>
                      </a:r>
                      <a:endParaRPr lang="zh-CN" altLang="en-US" sz="1515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kumimoji="0" lang="en-US" altLang="zh-CN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kumimoji="0" lang="en-US" altLang="zh-CN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kumimoji="0" lang="en-US" altLang="zh-CN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640">
                <a:tc vMerge="1"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15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半喂入联合收割机</a:t>
                      </a:r>
                      <a:endParaRPr lang="zh-CN" altLang="en-US" sz="1515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哪些品牌？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515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总量</a:t>
                      </a:r>
                      <a:endParaRPr kumimoji="0" lang="en-US" altLang="zh-CN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哪些品牌？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kumimoji="0" lang="zh-CN" altLang="en-US" sz="1515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总量</a:t>
                      </a:r>
                      <a:endParaRPr kumimoji="0" lang="zh-CN" altLang="en-US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545">
                <a:tc vMerge="1"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15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全喂入联合收割机</a:t>
                      </a:r>
                      <a:endParaRPr lang="zh-CN" altLang="en-US" sz="1515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哪些品牌？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515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总量</a:t>
                      </a:r>
                      <a:endParaRPr kumimoji="0" lang="en-US" altLang="zh-CN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哪些品牌？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kumimoji="0" lang="zh-CN" altLang="en-US" sz="1515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总量</a:t>
                      </a:r>
                      <a:endParaRPr kumimoji="0" lang="zh-CN" altLang="en-US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 vMerge="1"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15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移栽机</a:t>
                      </a:r>
                      <a:endParaRPr lang="zh-CN" altLang="en-US" sz="1515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kumimoji="0" lang="en-US" altLang="zh-CN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kumimoji="0" lang="en-US" altLang="zh-CN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 vMerge="1"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15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其它</a:t>
                      </a:r>
                      <a:endParaRPr lang="zh-CN" altLang="en-US" sz="1515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kumimoji="0" lang="en-US" altLang="zh-CN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kumimoji="0" lang="en-US" altLang="zh-CN" sz="1515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1178" marR="11178" marT="10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15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kumimoji="0" lang="zh-CN" altLang="en-US" sz="151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178" marR="11178" marT="1031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42C4-D4EA-492C-A795-645A6297B7F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1835696" y="85750"/>
            <a:ext cx="5040560" cy="685800"/>
          </a:xfrm>
          <a:prstGeom prst="rect">
            <a:avLst/>
          </a:prstGeom>
        </p:spPr>
        <p:txBody>
          <a:bodyPr lIns="103163" tIns="51581" rIns="103163" bIns="51581"/>
          <a:lstStyle/>
          <a:p>
            <a:pPr algn="ctr" eaLnBrk="0" hangingPunct="0">
              <a:defRPr/>
            </a:pPr>
            <a:r>
              <a:rPr kumimoji="1" lang="zh-CN" altLang="en-US" sz="3200" b="1" kern="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营销</a:t>
            </a:r>
            <a:r>
              <a:rPr kumimoji="1" lang="zh-CN" altLang="en-US" sz="3200" b="1" kern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计划</a:t>
            </a:r>
            <a:endParaRPr kumimoji="1" lang="zh-CN" altLang="en-US" sz="3200" b="1" kern="0" dirty="0">
              <a:solidFill>
                <a:srgbClr val="FF0000"/>
              </a:solidFill>
              <a:latin typeface="黑体" panose="02010609060101010101" pitchFamily="49" charset="-122"/>
              <a:ea typeface="+mj-ea"/>
              <a:cs typeface="+mj-cs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79512" y="1206451"/>
            <a:ext cx="728661" cy="1437307"/>
          </a:xfrm>
          <a:prstGeom prst="rect">
            <a:avLst/>
          </a:prstGeom>
        </p:spPr>
        <p:txBody>
          <a:bodyPr lIns="103163" tIns="51581" rIns="103163" bIns="51581"/>
          <a:lstStyle/>
          <a:p>
            <a:pPr algn="ctr" eaLnBrk="0" hangingPunct="0">
              <a:defRPr/>
            </a:pPr>
            <a:r>
              <a:rPr kumimoji="1" lang="zh-CN" altLang="en-US" sz="2000" b="1" kern="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网络加盟计划时程</a:t>
            </a:r>
            <a:endParaRPr kumimoji="1" lang="zh-CN" altLang="en-US" sz="2000" b="1" kern="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43608" y="987574"/>
          <a:ext cx="7611888" cy="1872208"/>
        </p:xfrm>
        <a:graphic>
          <a:graphicData uri="http://schemas.openxmlformats.org/drawingml/2006/table">
            <a:tbl>
              <a:tblPr/>
              <a:tblGrid>
                <a:gridCol w="2866900"/>
                <a:gridCol w="2661664"/>
                <a:gridCol w="2083324"/>
              </a:tblGrid>
              <a:tr h="46805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加盟进程</a:t>
                      </a:r>
                      <a:endParaRPr lang="zh-CN" altLang="en-US" sz="1600" b="1" i="0" u="none" strike="noStrike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计划完成时间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加盟申请填报递交总部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20XX</a:t>
                      </a: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年</a:t>
                      </a: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XX</a:t>
                      </a: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月</a:t>
                      </a: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XX</a:t>
                      </a: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日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0319" marR="10319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0319" marR="10319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打款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　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2022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年 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XX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 月 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XX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 日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0319" marR="10319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提货款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0319" marR="10319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经销商首次提货金额、时间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319" marR="10319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&gt;</a:t>
                      </a:r>
                      <a:r>
                        <a:rPr lang="en-US" altLang="zh-CN" sz="1400" b="0" i="0" u="sng" strike="noStrike" kern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 XXX 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万元 或产品台数</a:t>
                      </a: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　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0319" marR="10319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　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0319" marR="10319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043608" y="3147815"/>
          <a:ext cx="7560945" cy="2032000"/>
        </p:xfrm>
        <a:graphic>
          <a:graphicData uri="http://schemas.openxmlformats.org/drawingml/2006/table">
            <a:tbl>
              <a:tblPr/>
              <a:tblGrid>
                <a:gridCol w="1774069"/>
                <a:gridCol w="1206388"/>
                <a:gridCol w="1206387"/>
                <a:gridCol w="1206388"/>
                <a:gridCol w="1206386"/>
                <a:gridCol w="961222"/>
              </a:tblGrid>
              <a:tr h="57117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产品类型</a:t>
                      </a:r>
                      <a:endParaRPr lang="en-US" altLang="zh-CN" sz="1600" b="0" i="0" u="none" strike="noStrike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l" fontAlgn="ctr"/>
                      <a:r>
                        <a:rPr lang="en-US" altLang="zh-CN" sz="1600" b="0" i="0" u="none" strike="noStrike" baseline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  </a:t>
                      </a: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一季度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二季度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三季度</a:t>
                      </a:r>
                      <a:endParaRPr lang="zh-CN" sz="16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四季度</a:t>
                      </a:r>
                      <a:endParaRPr lang="zh-CN" sz="1600" b="1" i="0" u="none" strike="noStrike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合计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7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销量目标（万元）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XXX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15">
                <a:tc>
                  <a:txBody>
                    <a:bodyPr/>
                    <a:lstStyle/>
                    <a:p>
                      <a:pPr marL="0" marR="0" indent="0" algn="ctr" defTabSz="10318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产品结构（台）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预设年度销售目标（万元）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XX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46365" y="3448620"/>
            <a:ext cx="753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kumimoji="1" lang="zh-CN" altLang="en-US" b="1" kern="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年度销售计划</a:t>
            </a:r>
            <a:endParaRPr kumimoji="1" lang="zh-CN" altLang="en-US" b="1" kern="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a2ce657-2e2e-4646-a1f0-42698839eff4}"/>
</p:tagLst>
</file>

<file path=ppt/tags/tag10.xml><?xml version="1.0" encoding="utf-8"?>
<p:tagLst xmlns:p="http://schemas.openxmlformats.org/presentationml/2006/main">
  <p:tag name="KSO_WM_UNIT_TABLE_BEAUTIFY" val="smartTable{eddcefdc-2475-46dc-aa02-1cdc2a9c001d}"/>
</p:tagLst>
</file>

<file path=ppt/tags/tag11.xml><?xml version="1.0" encoding="utf-8"?>
<p:tagLst xmlns:p="http://schemas.openxmlformats.org/presentationml/2006/main">
  <p:tag name="KSO_WM_UNIT_TABLE_BEAUTIFY" val="smartTable{3c3e28ba-893e-4b11-8ec0-682856f16cb5}"/>
</p:tagLst>
</file>

<file path=ppt/tags/tag12.xml><?xml version="1.0" encoding="utf-8"?>
<p:tagLst xmlns:p="http://schemas.openxmlformats.org/presentationml/2006/main">
  <p:tag name="KSO_WPP_MARK_KEY" val="845568e7-1ee2-4b98-9778-55b00d0baa1b"/>
  <p:tag name="COMMONDATA" val="eyJoZGlkIjoiZGEyMzhiYzEyNjhjNTZiOGY2YjQ0NmZiYmRlNzJkNDkifQ=="/>
</p:tagLst>
</file>

<file path=ppt/tags/tag2.xml><?xml version="1.0" encoding="utf-8"?>
<p:tagLst xmlns:p="http://schemas.openxmlformats.org/presentationml/2006/main">
  <p:tag name="KSO_WM_UNIT_TABLE_BEAUTIFY" val="smartTable{a6d65b8f-51f7-4f19-a8ce-6cf612db849a}"/>
</p:tagLst>
</file>

<file path=ppt/tags/tag3.xml><?xml version="1.0" encoding="utf-8"?>
<p:tagLst xmlns:p="http://schemas.openxmlformats.org/presentationml/2006/main">
  <p:tag name="KSO_WM_UNIT_TABLE_BEAUTIFY" val="smartTable{167dadbd-a8be-41fc-b2ad-5e484d0e900e}"/>
</p:tagLst>
</file>

<file path=ppt/tags/tag4.xml><?xml version="1.0" encoding="utf-8"?>
<p:tagLst xmlns:p="http://schemas.openxmlformats.org/presentationml/2006/main">
  <p:tag name="KSO_WM_UNIT_TABLE_BEAUTIFY" val="smartTable{967faab2-e674-4ea8-b21a-ab030bd14c7a}"/>
</p:tagLst>
</file>

<file path=ppt/tags/tag5.xml><?xml version="1.0" encoding="utf-8"?>
<p:tagLst xmlns:p="http://schemas.openxmlformats.org/presentationml/2006/main">
  <p:tag name="KSO_WM_UNIT_TABLE_BEAUTIFY" val="smartTable{c4d0afcf-0001-4236-b4aa-e688d99a0899}"/>
</p:tagLst>
</file>

<file path=ppt/tags/tag6.xml><?xml version="1.0" encoding="utf-8"?>
<p:tagLst xmlns:p="http://schemas.openxmlformats.org/presentationml/2006/main">
  <p:tag name="KSO_WM_UNIT_TABLE_BEAUTIFY" val="smartTable{ba0f86d1-9431-48ce-aeed-460355e01bce}"/>
</p:tagLst>
</file>

<file path=ppt/tags/tag7.xml><?xml version="1.0" encoding="utf-8"?>
<p:tagLst xmlns:p="http://schemas.openxmlformats.org/presentationml/2006/main">
  <p:tag name="KSO_WM_UNIT_TABLE_BEAUTIFY" val="smartTable{5652d9b5-93cb-4039-b0df-79c944e507bd}"/>
</p:tagLst>
</file>

<file path=ppt/tags/tag8.xml><?xml version="1.0" encoding="utf-8"?>
<p:tagLst xmlns:p="http://schemas.openxmlformats.org/presentationml/2006/main">
  <p:tag name="KSO_WM_UNIT_TABLE_BEAUTIFY" val="smartTable{84e3cca1-9ba8-4c0e-b85c-d8921de34f40}"/>
  <p:tag name="TABLE_ENDDRAG_ORIGIN_RECT" val="692*297"/>
  <p:tag name="TABLE_ENDDRAG_RECT" val="9*74*692*297"/>
</p:tagLst>
</file>

<file path=ppt/tags/tag9.xml><?xml version="1.0" encoding="utf-8"?>
<p:tagLst xmlns:p="http://schemas.openxmlformats.org/presentationml/2006/main">
  <p:tag name="KSO_WM_UNIT_TABLE_BEAUTIFY" val="smartTable{f5e1cfaa-5f0d-4499-a4d2-2dd4b5671eb9}"/>
</p:tagLst>
</file>

<file path=ppt/theme/theme1.xml><?xml version="1.0" encoding="utf-8"?>
<a:theme xmlns:a="http://schemas.openxmlformats.org/drawingml/2006/main" name="Office 主题​​">
  <a:themeElements>
    <a:clrScheme name="时装设计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3292</Words>
  <Application>WPS 演示</Application>
  <PresentationFormat>全屏显示(16:9)</PresentationFormat>
  <Paragraphs>808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Arial Black</vt:lpstr>
      <vt:lpstr>黑体</vt:lpstr>
      <vt:lpstr>金梅簡体中黑字形</vt:lpstr>
      <vt:lpstr>PMingLiU</vt:lpstr>
      <vt:lpstr>Calibri</vt:lpstr>
      <vt:lpstr>Arial</vt:lpstr>
      <vt:lpstr>Times New Roman</vt:lpstr>
      <vt:lpstr>Microsoft JhengHei</vt:lpstr>
      <vt:lpstr>PMingLiU</vt:lpstr>
      <vt:lpstr>Segoe Print</vt:lpstr>
      <vt:lpstr>Arial Unicode MS</vt:lpstr>
      <vt:lpstr>MingLiU-ExtB</vt:lpstr>
      <vt:lpstr>Office 主题​​</vt:lpstr>
      <vt:lpstr>1_自定义设计方案</vt:lpstr>
      <vt:lpstr>2_自定义设计方案</vt:lpstr>
      <vt:lpstr>自定义设计方案</vt:lpstr>
      <vt:lpstr>战力提升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熊国栋</dc:creator>
  <cp:lastModifiedBy>WPS_1666937208</cp:lastModifiedBy>
  <cp:revision>577</cp:revision>
  <dcterms:created xsi:type="dcterms:W3CDTF">2017-10-21T07:11:00Z</dcterms:created>
  <dcterms:modified xsi:type="dcterms:W3CDTF">2023-02-27T06:06:32Z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BA0CB57FF95646A9BE735056F9D33F4B</vt:lpwstr>
  </property>
  <property fmtid="{D5CDD505-2E9C-101B-9397-08002B2CF9AE}" pid="3" name="KSOProductBuildVer">
    <vt:lpwstr>2052-11.1.0.13703</vt:lpwstr>
  </property>
</Properties>
</file>